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Fahkwang"/>
      <p:regular r:id="rId20"/>
      <p:bold r:id="rId21"/>
      <p:italic r:id="rId22"/>
      <p:boldItalic r:id="rId23"/>
    </p:embeddedFont>
    <p:embeddedFont>
      <p:font typeface="Chiv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ahkwang-regular.fntdata"/><Relationship Id="rId22" Type="http://schemas.openxmlformats.org/officeDocument/2006/relationships/font" Target="fonts/Fahkwang-italic.fntdata"/><Relationship Id="rId21" Type="http://schemas.openxmlformats.org/officeDocument/2006/relationships/font" Target="fonts/Fahkwang-bold.fntdata"/><Relationship Id="rId24" Type="http://schemas.openxmlformats.org/officeDocument/2006/relationships/font" Target="fonts/Chivo-regular.fntdata"/><Relationship Id="rId23" Type="http://schemas.openxmlformats.org/officeDocument/2006/relationships/font" Target="fonts/Fahkwang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hivo-italic.fntdata"/><Relationship Id="rId25" Type="http://schemas.openxmlformats.org/officeDocument/2006/relationships/font" Target="fonts/Chivo-bold.fntdata"/><Relationship Id="rId27" Type="http://schemas.openxmlformats.org/officeDocument/2006/relationships/font" Target="fonts/Chiv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1bhSNs4khFw6-lxnPsWRyts6km9S-8j0/view?usp=shar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f5cc5cd5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f5cc5cd5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257c440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257c440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57c4401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257c440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proper annotation is there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257c440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257c440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instead of using a LinkedList for Inventory, we could have chosen a different data type such as a Bag or a Dictionary for better efficiency. “addProduce” method in clientBase, the Produce array is named “orders”, but it could have been named “produceOrders”. efficiency of clientbase dictionary could be improved by using a LinkedList of produce for the value instead of using an Array of Produce. Specifications = less confusion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f5cc5d1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f5cc5d1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a website to take order/have a better UI than joptions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to take donations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Encrypting sensitive data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login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email, password, 2 factor authentication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14f03d2a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14f03d2a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13091a5b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13091a5b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farm currently faces challenges in maintaining its bookkeeping, particularly in tracking inventory, donation income, and clientele. The availability of produce is loosely recorded on a whiteboard, and the flow of clients is not adequately documented. This lack of structured record-keeping makes it difficult to understand the specific needs of each client and how the farm can optimally meet those needs while sustaining its operations through donations.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to address this issue by enhancing the farm’s bookkeeping practices. By implementing a more systematic and efficient method of tracking inventory and donations, we hope to better understand their clients’ needs, improve the farm’s operations, and ensure its continued success as a vital resource for the community.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257c440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257c440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 </a:t>
            </a:r>
            <a:r>
              <a:rPr lang="en"/>
              <a:t>address this, we created a customer facing program which allows users to login and choose from the farm’s inventory of produce.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-Through the program, they are able to make orders and see the availability of items, improving the organization of the farm and making products more accessible.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-By utilizing the list and dictionary data structures, we keep track of the clientele and inventory allowing ease of use for both the farm staff and potential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f5cc5cd5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f5cc5cd5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https://drive.google.com/file/d/11bhSNs4khFw6-lxnPsWRyts6km9S-8j0/view?usp=sharing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f5cc5c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f5cc5c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about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encapsulated object, two classes to handle interface, and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257c4401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257c4401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f5cc5cd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f5cc5cd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257c440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257c440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257c4401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257c440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is a comparable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245000" y="845898"/>
            <a:ext cx="5923500" cy="28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45007" y="3596137"/>
            <a:ext cx="5923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981575" y="-1088575"/>
            <a:ext cx="2279100" cy="13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848700" y="1727250"/>
            <a:ext cx="7446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1912050" y="34510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0" name="Google Shape;80;p11"/>
          <p:cNvGrpSpPr/>
          <p:nvPr/>
        </p:nvGrpSpPr>
        <p:grpSpPr>
          <a:xfrm>
            <a:off x="251575" y="260788"/>
            <a:ext cx="579625" cy="557161"/>
            <a:chOff x="304275" y="275275"/>
            <a:chExt cx="579625" cy="557161"/>
          </a:xfrm>
        </p:grpSpPr>
        <p:sp>
          <p:nvSpPr>
            <p:cNvPr id="81" name="Google Shape;81;p11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8484225" y="260788"/>
            <a:ext cx="355063" cy="557161"/>
            <a:chOff x="304275" y="275275"/>
            <a:chExt cx="355063" cy="557161"/>
          </a:xfrm>
        </p:grpSpPr>
        <p:sp>
          <p:nvSpPr>
            <p:cNvPr id="91" name="Google Shape;91;p11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52500" y="543325"/>
            <a:ext cx="61389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3400" y="2216763"/>
            <a:ext cx="3210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4956825" y="-672524"/>
            <a:ext cx="4996800" cy="49968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rot="5400000">
            <a:off x="8229016" y="2466531"/>
            <a:ext cx="896100" cy="206100"/>
            <a:chOff x="5733519" y="960358"/>
            <a:chExt cx="896100" cy="206100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1" name="Google Shape;21;p3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" name="Google Shape;23;p3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4" name="Google Shape;24;p3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" name="Google Shape;26;p3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819387" y="3018625"/>
            <a:ext cx="1398600" cy="1969500"/>
          </a:xfrm>
          <a:prstGeom prst="roundRect">
            <a:avLst>
              <a:gd fmla="val 21302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567351" y="4786125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564788" y="275700"/>
            <a:ext cx="1398600" cy="1969500"/>
          </a:xfrm>
          <a:prstGeom prst="roundRect">
            <a:avLst>
              <a:gd fmla="val 21302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713275" y="445025"/>
            <a:ext cx="7717500" cy="1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13275" y="1927700"/>
            <a:ext cx="77175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170166" y="152606"/>
            <a:ext cx="896100" cy="206100"/>
            <a:chOff x="5733519" y="960358"/>
            <a:chExt cx="896100" cy="206100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" name="Google Shape;42;p4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43" name="Google Shape;43;p4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4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287363" y="3050475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87363" y="3480023"/>
            <a:ext cx="295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896828" y="3050475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4896828" y="3480023"/>
            <a:ext cx="295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-819387" y="3018625"/>
            <a:ext cx="1398600" cy="1969500"/>
          </a:xfrm>
          <a:prstGeom prst="roundRect">
            <a:avLst>
              <a:gd fmla="val 21302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-489549" y="-562000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7567351" y="4786125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8564788" y="275700"/>
            <a:ext cx="1398600" cy="1969500"/>
          </a:xfrm>
          <a:prstGeom prst="roundRect">
            <a:avLst>
              <a:gd fmla="val 21302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6"/>
          <p:cNvSpPr/>
          <p:nvPr/>
        </p:nvSpPr>
        <p:spPr>
          <a:xfrm>
            <a:off x="-1015103" y="-1130775"/>
            <a:ext cx="1784400" cy="17844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8709300" y="4741650"/>
            <a:ext cx="355063" cy="343836"/>
            <a:chOff x="8709300" y="4489900"/>
            <a:chExt cx="355063" cy="343836"/>
          </a:xfrm>
        </p:grpSpPr>
        <p:sp>
          <p:nvSpPr>
            <p:cNvPr id="59" name="Google Shape;59;p6"/>
            <p:cNvSpPr/>
            <p:nvPr/>
          </p:nvSpPr>
          <p:spPr>
            <a:xfrm>
              <a:off x="8709300" y="4489900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8933863" y="4489900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8709300" y="4703236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933863" y="47032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Mediu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1600300" y="1094100"/>
            <a:ext cx="5943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1551950" y="2243500"/>
            <a:ext cx="6040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1551950" y="3074800"/>
            <a:ext cx="60402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6335023" y="2719550"/>
            <a:ext cx="21060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b="1" sz="360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1bhSNs4khFw6-lxnPsWRyts6km9S-8j0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1bhSNs4khFw6-lxnPsWRyts6km9S-8j0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/>
        </p:nvSpPr>
        <p:spPr>
          <a:xfrm>
            <a:off x="5781675" y="4210050"/>
            <a:ext cx="3683700" cy="147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type="ctrTitle"/>
          </p:nvPr>
        </p:nvSpPr>
        <p:spPr>
          <a:xfrm>
            <a:off x="2245000" y="1080498"/>
            <a:ext cx="5923500" cy="28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ctrl-alt-defeat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8A8"/>
                </a:solidFill>
              </a:rPr>
              <a:t>Hasti Abbasi Kenarsari </a:t>
            </a:r>
            <a:endParaRPr sz="1900">
              <a:solidFill>
                <a:srgbClr val="6E68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8A8"/>
                </a:solidFill>
              </a:rPr>
              <a:t>Ryan Wei</a:t>
            </a:r>
            <a:endParaRPr sz="1900">
              <a:solidFill>
                <a:srgbClr val="6E68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8A8"/>
                </a:solidFill>
              </a:rPr>
              <a:t>Medha Swarnachandrabalaji</a:t>
            </a:r>
            <a:endParaRPr sz="1900">
              <a:solidFill>
                <a:srgbClr val="6E68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8A8"/>
                </a:solidFill>
              </a:rPr>
              <a:t>Alex Auyon</a:t>
            </a:r>
            <a:endParaRPr sz="1900">
              <a:solidFill>
                <a:srgbClr val="6E68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8A8"/>
                </a:solidFill>
              </a:rPr>
              <a:t>Kenzie Lam</a:t>
            </a:r>
            <a:endParaRPr sz="1900">
              <a:solidFill>
                <a:srgbClr val="6E68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05" name="Google Shape;105;p13"/>
          <p:cNvGrpSpPr/>
          <p:nvPr/>
        </p:nvGrpSpPr>
        <p:grpSpPr>
          <a:xfrm>
            <a:off x="304275" y="275275"/>
            <a:ext cx="579625" cy="557161"/>
            <a:chOff x="304275" y="275275"/>
            <a:chExt cx="579625" cy="557161"/>
          </a:xfrm>
        </p:grpSpPr>
        <p:sp>
          <p:nvSpPr>
            <p:cNvPr id="106" name="Google Shape;106;p1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>
            <a:off x="-786862" y="1116800"/>
            <a:ext cx="2376600" cy="2376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3"/>
          <p:cNvGrpSpPr/>
          <p:nvPr/>
        </p:nvGrpSpPr>
        <p:grpSpPr>
          <a:xfrm>
            <a:off x="137304" y="1080498"/>
            <a:ext cx="1645688" cy="2171872"/>
            <a:chOff x="683950" y="1497553"/>
            <a:chExt cx="701636" cy="925974"/>
          </a:xfrm>
        </p:grpSpPr>
        <p:sp>
          <p:nvSpPr>
            <p:cNvPr id="117" name="Google Shape;117;p13"/>
            <p:cNvSpPr/>
            <p:nvPr/>
          </p:nvSpPr>
          <p:spPr>
            <a:xfrm>
              <a:off x="913252" y="2289041"/>
              <a:ext cx="339766" cy="134486"/>
            </a:xfrm>
            <a:custGeom>
              <a:rect b="b" l="l" r="r" t="t"/>
              <a:pathLst>
                <a:path extrusionOk="0" h="4204" w="10621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910949" y="2216201"/>
              <a:ext cx="344372" cy="196451"/>
            </a:xfrm>
            <a:custGeom>
              <a:rect b="b" l="l" r="r" t="t"/>
              <a:pathLst>
                <a:path extrusionOk="0" h="6141" w="10765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017986" y="2130213"/>
              <a:ext cx="123066" cy="229688"/>
            </a:xfrm>
            <a:custGeom>
              <a:rect b="b" l="l" r="r" t="t"/>
              <a:pathLst>
                <a:path extrusionOk="0" h="7180" w="3847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005798" y="2193808"/>
              <a:ext cx="12604" cy="166092"/>
            </a:xfrm>
            <a:custGeom>
              <a:rect b="b" l="l" r="r" t="t"/>
              <a:pathLst>
                <a:path extrusionOk="0" h="5192" w="394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005798" y="2122983"/>
              <a:ext cx="134486" cy="77704"/>
            </a:xfrm>
            <a:custGeom>
              <a:rect b="b" l="l" r="r" t="t"/>
              <a:pathLst>
                <a:path extrusionOk="0" h="2429" w="4204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83950" y="1497553"/>
              <a:ext cx="692871" cy="911107"/>
            </a:xfrm>
            <a:custGeom>
              <a:rect b="b" l="l" r="r" t="t"/>
              <a:pathLst>
                <a:path extrusionOk="0" h="28481" w="21659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12901" y="1514316"/>
              <a:ext cx="672686" cy="895880"/>
            </a:xfrm>
            <a:custGeom>
              <a:rect b="b" l="l" r="r" t="t"/>
              <a:pathLst>
                <a:path extrusionOk="0" h="28005" w="21028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14052" y="1909676"/>
              <a:ext cx="671534" cy="500516"/>
            </a:xfrm>
            <a:custGeom>
              <a:rect b="b" l="l" r="r" t="t"/>
              <a:pathLst>
                <a:path extrusionOk="0" h="15646" w="20992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8697" y="1576824"/>
              <a:ext cx="606786" cy="639864"/>
            </a:xfrm>
            <a:custGeom>
              <a:rect b="b" l="l" r="r" t="t"/>
              <a:pathLst>
                <a:path extrusionOk="0" h="20002" w="18968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91371" y="1865338"/>
              <a:ext cx="204928" cy="289094"/>
            </a:xfrm>
            <a:custGeom>
              <a:rect b="b" l="l" r="r" t="t"/>
              <a:pathLst>
                <a:path extrusionOk="0" h="9037" w="6406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91755" y="1950815"/>
              <a:ext cx="204544" cy="203712"/>
            </a:xfrm>
            <a:custGeom>
              <a:rect b="b" l="l" r="r" t="t"/>
              <a:pathLst>
                <a:path extrusionOk="0" h="6368" w="6394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038171" y="1770617"/>
              <a:ext cx="292549" cy="177576"/>
            </a:xfrm>
            <a:custGeom>
              <a:rect b="b" l="l" r="r" t="t"/>
              <a:pathLst>
                <a:path extrusionOk="0" h="5551" w="9145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38171" y="1739363"/>
              <a:ext cx="292549" cy="177257"/>
            </a:xfrm>
            <a:custGeom>
              <a:rect b="b" l="l" r="r" t="t"/>
              <a:pathLst>
                <a:path extrusionOk="0" h="5541" w="9145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038171" y="1708141"/>
              <a:ext cx="292549" cy="177257"/>
            </a:xfrm>
            <a:custGeom>
              <a:rect b="b" l="l" r="r" t="t"/>
              <a:pathLst>
                <a:path extrusionOk="0" h="5541" w="9145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038171" y="1676536"/>
              <a:ext cx="292549" cy="177257"/>
            </a:xfrm>
            <a:custGeom>
              <a:rect b="b" l="l" r="r" t="t"/>
              <a:pathLst>
                <a:path extrusionOk="0" h="5541" w="9145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038171" y="1832293"/>
              <a:ext cx="292549" cy="177257"/>
            </a:xfrm>
            <a:custGeom>
              <a:rect b="b" l="l" r="r" t="t"/>
              <a:pathLst>
                <a:path extrusionOk="0" h="5541" w="9145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038171" y="1801071"/>
              <a:ext cx="292549" cy="177257"/>
            </a:xfrm>
            <a:custGeom>
              <a:rect b="b" l="l" r="r" t="t"/>
              <a:pathLst>
                <a:path extrusionOk="0" h="5541" w="9145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90603" y="1792370"/>
              <a:ext cx="223226" cy="148210"/>
            </a:xfrm>
            <a:custGeom>
              <a:rect b="b" l="l" r="r" t="t"/>
              <a:pathLst>
                <a:path extrusionOk="0" h="4633" w="6978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3"/>
          <p:cNvGrpSpPr/>
          <p:nvPr/>
        </p:nvGrpSpPr>
        <p:grpSpPr>
          <a:xfrm>
            <a:off x="744835" y="2956591"/>
            <a:ext cx="1241789" cy="734416"/>
            <a:chOff x="942970" y="2297423"/>
            <a:chExt cx="529434" cy="313117"/>
          </a:xfrm>
        </p:grpSpPr>
        <p:sp>
          <p:nvSpPr>
            <p:cNvPr id="136" name="Google Shape;136;p13"/>
            <p:cNvSpPr/>
            <p:nvPr/>
          </p:nvSpPr>
          <p:spPr>
            <a:xfrm>
              <a:off x="944090" y="2382355"/>
              <a:ext cx="526811" cy="228185"/>
            </a:xfrm>
            <a:custGeom>
              <a:rect b="b" l="l" r="r" t="t"/>
              <a:pathLst>
                <a:path extrusionOk="0" h="7133" w="16468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942970" y="2297423"/>
              <a:ext cx="529434" cy="304353"/>
            </a:xfrm>
            <a:custGeom>
              <a:rect b="b" l="l" r="r" t="t"/>
              <a:pathLst>
                <a:path extrusionOk="0" h="9514" w="1655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990187" y="2501165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1011908" y="2488625"/>
              <a:ext cx="31638" cy="17914"/>
            </a:xfrm>
            <a:custGeom>
              <a:rect b="b" l="l" r="r" t="t"/>
              <a:pathLst>
                <a:path extrusionOk="0" h="560" w="989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033981" y="2475669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056086" y="2463097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078158" y="2450525"/>
              <a:ext cx="31286" cy="17946"/>
            </a:xfrm>
            <a:custGeom>
              <a:rect b="b" l="l" r="r" t="t"/>
              <a:pathLst>
                <a:path extrusionOk="0" h="561" w="978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1099879" y="2437569"/>
              <a:ext cx="31638" cy="18330"/>
            </a:xfrm>
            <a:custGeom>
              <a:rect b="b" l="l" r="r" t="t"/>
              <a:pathLst>
                <a:path extrusionOk="0" h="573" w="989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121952" y="2424997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144057" y="2412425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165778" y="2399853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187851" y="2386930"/>
              <a:ext cx="31286" cy="18298"/>
            </a:xfrm>
            <a:custGeom>
              <a:rect b="b" l="l" r="r" t="t"/>
              <a:pathLst>
                <a:path extrusionOk="0" h="572" w="978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209956" y="2374358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232029" y="2361786"/>
              <a:ext cx="31286" cy="17914"/>
            </a:xfrm>
            <a:custGeom>
              <a:rect b="b" l="l" r="r" t="t"/>
              <a:pathLst>
                <a:path extrusionOk="0" h="560" w="978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253750" y="2348830"/>
              <a:ext cx="31638" cy="18298"/>
            </a:xfrm>
            <a:custGeom>
              <a:rect b="b" l="l" r="r" t="t"/>
              <a:pathLst>
                <a:path extrusionOk="0" h="572" w="989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275854" y="2336258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297927" y="2323686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037020" y="2503084"/>
              <a:ext cx="31286" cy="17946"/>
            </a:xfrm>
            <a:custGeom>
              <a:rect b="b" l="l" r="r" t="t"/>
              <a:pathLst>
                <a:path extrusionOk="0" h="561" w="978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059125" y="2490128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080846" y="2477556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102918" y="2464984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125023" y="2452061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146712" y="2439489"/>
              <a:ext cx="31670" cy="17914"/>
            </a:xfrm>
            <a:custGeom>
              <a:rect b="b" l="l" r="r" t="t"/>
              <a:pathLst>
                <a:path extrusionOk="0" h="560" w="99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168817" y="2426917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190890" y="2413961"/>
              <a:ext cx="31286" cy="18298"/>
            </a:xfrm>
            <a:custGeom>
              <a:rect b="b" l="l" r="r" t="t"/>
              <a:pathLst>
                <a:path extrusionOk="0" h="572" w="978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212995" y="2401389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34716" y="2388817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256789" y="2375861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278893" y="2363289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300582" y="2350749"/>
              <a:ext cx="31670" cy="17914"/>
            </a:xfrm>
            <a:custGeom>
              <a:rect b="b" l="l" r="r" t="t"/>
              <a:pathLst>
                <a:path extrusionOk="0" h="560" w="99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322687" y="2337794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014947" y="2515656"/>
              <a:ext cx="78120" cy="32406"/>
            </a:xfrm>
            <a:custGeom>
              <a:rect b="b" l="l" r="r" t="t"/>
              <a:pathLst>
                <a:path extrusionOk="0" h="1013" w="2442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083885" y="2504620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05957" y="2492048"/>
              <a:ext cx="31286" cy="17914"/>
            </a:xfrm>
            <a:custGeom>
              <a:rect b="b" l="l" r="r" t="t"/>
              <a:pathLst>
                <a:path extrusionOk="0" h="560" w="978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27678" y="2479092"/>
              <a:ext cx="31638" cy="18298"/>
            </a:xfrm>
            <a:custGeom>
              <a:rect b="b" l="l" r="r" t="t"/>
              <a:pathLst>
                <a:path extrusionOk="0" h="572" w="989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149783" y="2466520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171856" y="2453948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193961" y="2440992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215650" y="2428420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237755" y="2415848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259860" y="2402924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281549" y="2390353"/>
              <a:ext cx="31638" cy="18298"/>
            </a:xfrm>
            <a:custGeom>
              <a:rect b="b" l="l" r="r" t="t"/>
              <a:pathLst>
                <a:path extrusionOk="0" h="572" w="989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303653" y="2377781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325726" y="2364825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347447" y="2352253"/>
              <a:ext cx="31638" cy="18330"/>
            </a:xfrm>
            <a:custGeom>
              <a:rect b="b" l="l" r="r" t="t"/>
              <a:pathLst>
                <a:path extrusionOk="0" h="573" w="989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064851" y="2544223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086924" y="2531651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108645" y="2519079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130717" y="2506123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152822" y="2493551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174543" y="2480979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196616" y="2468055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218721" y="2455483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240794" y="2442911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262515" y="2429956"/>
              <a:ext cx="31638" cy="18330"/>
            </a:xfrm>
            <a:custGeom>
              <a:rect b="b" l="l" r="r" t="t"/>
              <a:pathLst>
                <a:path extrusionOk="0" h="573" w="989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284588" y="2417384"/>
              <a:ext cx="31286" cy="18330"/>
            </a:xfrm>
            <a:custGeom>
              <a:rect b="b" l="l" r="r" t="t"/>
              <a:pathLst>
                <a:path extrusionOk="0" h="573" w="978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306692" y="2404812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328413" y="2392240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1350486" y="2379284"/>
              <a:ext cx="31254" cy="18330"/>
            </a:xfrm>
            <a:custGeom>
              <a:rect b="b" l="l" r="r" t="t"/>
              <a:pathLst>
                <a:path extrusionOk="0" h="573" w="977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1372591" y="2366744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089579" y="2558682"/>
              <a:ext cx="31670" cy="18330"/>
            </a:xfrm>
            <a:custGeom>
              <a:rect b="b" l="l" r="r" t="t"/>
              <a:pathLst>
                <a:path extrusionOk="0" h="573" w="99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111684" y="2546110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133788" y="2533186"/>
              <a:ext cx="31254" cy="18298"/>
            </a:xfrm>
            <a:custGeom>
              <a:rect b="b" l="l" r="r" t="t"/>
              <a:pathLst>
                <a:path extrusionOk="0" h="572" w="977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155477" y="2520614"/>
              <a:ext cx="31638" cy="18298"/>
            </a:xfrm>
            <a:custGeom>
              <a:rect b="b" l="l" r="r" t="t"/>
              <a:pathLst>
                <a:path extrusionOk="0" h="572" w="989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177582" y="2431875"/>
              <a:ext cx="163437" cy="94083"/>
            </a:xfrm>
            <a:custGeom>
              <a:rect b="b" l="l" r="r" t="t"/>
              <a:pathLst>
                <a:path extrusionOk="0" h="2941" w="5109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331452" y="2419303"/>
              <a:ext cx="31254" cy="17914"/>
            </a:xfrm>
            <a:custGeom>
              <a:rect b="b" l="l" r="r" t="t"/>
              <a:pathLst>
                <a:path extrusionOk="0" h="560" w="977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353525" y="2406347"/>
              <a:ext cx="31286" cy="18298"/>
            </a:xfrm>
            <a:custGeom>
              <a:rect b="b" l="l" r="r" t="t"/>
              <a:pathLst>
                <a:path extrusionOk="0" h="572" w="978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375630" y="2393775"/>
              <a:ext cx="31254" cy="17946"/>
            </a:xfrm>
            <a:custGeom>
              <a:rect b="b" l="l" r="r" t="t"/>
              <a:pathLst>
                <a:path extrusionOk="0" h="561" w="977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397351" y="2381203"/>
              <a:ext cx="31638" cy="17946"/>
            </a:xfrm>
            <a:custGeom>
              <a:rect b="b" l="l" r="r" t="t"/>
              <a:pathLst>
                <a:path extrusionOk="0" h="561" w="989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1737280" y="2834515"/>
            <a:ext cx="433388" cy="242580"/>
            <a:chOff x="1366097" y="2245375"/>
            <a:chExt cx="184774" cy="103424"/>
          </a:xfrm>
        </p:grpSpPr>
        <p:sp>
          <p:nvSpPr>
            <p:cNvPr id="206" name="Google Shape;206;p13"/>
            <p:cNvSpPr/>
            <p:nvPr/>
          </p:nvSpPr>
          <p:spPr>
            <a:xfrm>
              <a:off x="1366097" y="2249758"/>
              <a:ext cx="184774" cy="99041"/>
            </a:xfrm>
            <a:custGeom>
              <a:rect b="b" l="l" r="r" t="t"/>
              <a:pathLst>
                <a:path extrusionOk="0" h="3096" w="5776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371823" y="2245375"/>
              <a:ext cx="174473" cy="93763"/>
            </a:xfrm>
            <a:custGeom>
              <a:rect b="b" l="l" r="r" t="t"/>
              <a:pathLst>
                <a:path extrusionOk="0" h="2931" w="5454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419040" y="2259483"/>
              <a:ext cx="35829" cy="19738"/>
            </a:xfrm>
            <a:custGeom>
              <a:rect b="b" l="l" r="r" t="t"/>
              <a:pathLst>
                <a:path extrusionOk="0" h="617" w="112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2355090" y="4167088"/>
            <a:ext cx="579625" cy="130500"/>
            <a:chOff x="304275" y="275275"/>
            <a:chExt cx="579625" cy="130500"/>
          </a:xfrm>
        </p:grpSpPr>
        <p:sp>
          <p:nvSpPr>
            <p:cNvPr id="210" name="Google Shape;210;p1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3"/>
          <p:cNvSpPr/>
          <p:nvPr/>
        </p:nvSpPr>
        <p:spPr>
          <a:xfrm>
            <a:off x="363900" y="4337947"/>
            <a:ext cx="349500" cy="397800"/>
          </a:xfrm>
          <a:prstGeom prst="upArrow">
            <a:avLst>
              <a:gd fmla="val 50000" name="adj1"/>
              <a:gd fmla="val 67875" name="adj2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ClientBase</a:t>
            </a:r>
            <a:endParaRPr/>
          </a:p>
        </p:txBody>
      </p:sp>
      <p:pic>
        <p:nvPicPr>
          <p:cNvPr id="302" name="Google Shape;3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575" y="1126475"/>
            <a:ext cx="4294840" cy="36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ClientBase</a:t>
            </a:r>
            <a:endParaRPr/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1519663"/>
            <a:ext cx="78390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/>
        </p:nvSpPr>
        <p:spPr>
          <a:xfrm>
            <a:off x="4362700" y="2093525"/>
            <a:ext cx="28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VS.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88" y="2890950"/>
            <a:ext cx="76962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r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JUnit5 Testing</a:t>
            </a:r>
            <a:endParaRPr/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450" y="1372188"/>
            <a:ext cx="4629600" cy="18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750" y="3463900"/>
            <a:ext cx="5436473" cy="14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4"/>
          <p:cNvSpPr txBox="1"/>
          <p:nvPr>
            <p:ph idx="4294967295" type="body"/>
          </p:nvPr>
        </p:nvSpPr>
        <p:spPr>
          <a:xfrm>
            <a:off x="333000" y="1372200"/>
            <a:ext cx="30522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through each method in the class and make sure it works as intended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for edge cases</a:t>
            </a:r>
            <a:endParaRPr sz="1800"/>
          </a:p>
        </p:txBody>
      </p:sp>
      <p:sp>
        <p:nvSpPr>
          <p:cNvPr id="321" name="Google Shape;321;p24"/>
          <p:cNvSpPr txBox="1"/>
          <p:nvPr/>
        </p:nvSpPr>
        <p:spPr>
          <a:xfrm>
            <a:off x="879705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m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Improve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 txBox="1"/>
          <p:nvPr>
            <p:ph idx="4294967295" type="body"/>
          </p:nvPr>
        </p:nvSpPr>
        <p:spPr>
          <a:xfrm>
            <a:off x="934200" y="1593875"/>
            <a:ext cx="69762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</a:t>
            </a:r>
            <a:r>
              <a:rPr lang="en" sz="1800"/>
              <a:t>choice</a:t>
            </a:r>
            <a:r>
              <a:rPr lang="en" sz="1800"/>
              <a:t> of data structures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Bag or Dictionary for inventory 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Linked List for Produce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Clearer outline of the project specifications in the future</a:t>
            </a:r>
            <a:endParaRPr sz="1800"/>
          </a:p>
        </p:txBody>
      </p:sp>
      <p:sp>
        <p:nvSpPr>
          <p:cNvPr id="328" name="Google Shape;328;p25"/>
          <p:cNvSpPr txBox="1"/>
          <p:nvPr/>
        </p:nvSpPr>
        <p:spPr>
          <a:xfrm>
            <a:off x="879705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m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Future </a:t>
            </a:r>
            <a:endParaRPr/>
          </a:p>
        </p:txBody>
      </p:sp>
      <p:sp>
        <p:nvSpPr>
          <p:cNvPr id="334" name="Google Shape;334;p26"/>
          <p:cNvSpPr txBox="1"/>
          <p:nvPr>
            <p:ph idx="4294967295" type="body"/>
          </p:nvPr>
        </p:nvSpPr>
        <p:spPr>
          <a:xfrm>
            <a:off x="934200" y="1755475"/>
            <a:ext cx="3280500" cy="24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Website/Better UI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Donations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Encrypted Data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Robust Login</a:t>
            </a:r>
            <a:endParaRPr sz="1800"/>
          </a:p>
        </p:txBody>
      </p:sp>
      <p:sp>
        <p:nvSpPr>
          <p:cNvPr id="335" name="Google Shape;335;p26"/>
          <p:cNvSpPr txBox="1"/>
          <p:nvPr/>
        </p:nvSpPr>
        <p:spPr>
          <a:xfrm>
            <a:off x="879705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a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-37125" y="1121400"/>
            <a:ext cx="4787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Hasti Abbasi Kenarsari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Coordinated role assignments &amp; mapped out project implementation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Created ListInterface.java, Inventory.java, LinkedList.java, and Node.java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ClientUI.java and JUnit testing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Generated javadoc files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Medha Swarnachandrabalaji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ClientUI.java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JUnit testing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4552700" y="1121400"/>
            <a:ext cx="4877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Ryan Wei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Outlined project specifications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Created Client.java, ClientBase.java, DictionaryInterface.java, FarmerUI.java, Produce.java, SortedLinkedDictionary.java, and ClientUI.java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Inventory.java, LinkedList.java, and JUnit testing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Alex Auyon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ClientUI.java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Kenzie Lam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ivo"/>
              <a:buChar char="●"/>
            </a:pPr>
            <a:r>
              <a:rPr lang="en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Worked on JUnit testing</a:t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713275" y="445025"/>
            <a:ext cx="7717500" cy="1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545575" y="1160850"/>
            <a:ext cx="3826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Systematic method of  tracking inventory, donation income, and clientele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Understand client needs, improve operations, and ensure success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13719" l="10979" r="14282" t="25600"/>
          <a:stretch/>
        </p:blipFill>
        <p:spPr>
          <a:xfrm>
            <a:off x="4533325" y="1160850"/>
            <a:ext cx="3134299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24144" l="0" r="0" t="28807"/>
          <a:stretch/>
        </p:blipFill>
        <p:spPr>
          <a:xfrm>
            <a:off x="4533325" y="2902150"/>
            <a:ext cx="3134300" cy="19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h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title"/>
          </p:nvPr>
        </p:nvSpPr>
        <p:spPr>
          <a:xfrm>
            <a:off x="1273525" y="1150500"/>
            <a:ext cx="6468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Deliverable</a:t>
            </a: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1013300" y="1843575"/>
            <a:ext cx="6728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Customer-facing program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Organization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Accessibility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Structures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Dictionary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List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000" y="1889397"/>
            <a:ext cx="1891775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851900"/>
            <a:ext cx="26479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a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2413850" y="514325"/>
            <a:ext cx="4265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37" name="Google Shape;237;p16" title="Sequence 01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550" y="1375175"/>
            <a:ext cx="4316300" cy="3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/>
        </p:nvSpPr>
        <p:spPr>
          <a:xfrm>
            <a:off x="2413850" y="4734350"/>
            <a:ext cx="431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https://drive.google.com/file/d/11bhSNs4khFw6-lxnPsWRyts6km9S-8j0/view?usp=sharing</a:t>
            </a:r>
            <a:r>
              <a:rPr lang="en" sz="800">
                <a:solidFill>
                  <a:schemeClr val="accent6"/>
                </a:solidFill>
              </a:rPr>
              <a:t> </a:t>
            </a:r>
            <a:endParaRPr sz="8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1502900" y="1386775"/>
            <a:ext cx="3990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Produce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Inventory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ClientBase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LinkedList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SortedLinkedDictionary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4" name="Google Shape;244;p17"/>
          <p:cNvSpPr txBox="1"/>
          <p:nvPr>
            <p:ph type="title"/>
          </p:nvPr>
        </p:nvSpPr>
        <p:spPr>
          <a:xfrm>
            <a:off x="1337700" y="691750"/>
            <a:ext cx="6468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cxnSp>
        <p:nvCxnSpPr>
          <p:cNvPr id="245" name="Google Shape;245;p17"/>
          <p:cNvCxnSpPr/>
          <p:nvPr/>
        </p:nvCxnSpPr>
        <p:spPr>
          <a:xfrm>
            <a:off x="714775" y="3015475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714775" y="2570100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7"/>
          <p:cNvCxnSpPr/>
          <p:nvPr/>
        </p:nvCxnSpPr>
        <p:spPr>
          <a:xfrm>
            <a:off x="714775" y="2124725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17"/>
          <p:cNvCxnSpPr/>
          <p:nvPr/>
        </p:nvCxnSpPr>
        <p:spPr>
          <a:xfrm>
            <a:off x="714775" y="1679350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17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r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 </a:t>
            </a:r>
            <a:endParaRPr/>
          </a:p>
        </p:txBody>
      </p:sp>
      <p:sp>
        <p:nvSpPr>
          <p:cNvPr id="255" name="Google Shape;255;p18"/>
          <p:cNvSpPr txBox="1"/>
          <p:nvPr/>
        </p:nvSpPr>
        <p:spPr>
          <a:xfrm>
            <a:off x="650450" y="1183925"/>
            <a:ext cx="54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4250525" y="1584125"/>
            <a:ext cx="41802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Pros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Dynamic structure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Efficient insertion/deletion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Uses memory only as needed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Cons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No random access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12967"/>
          <a:stretch/>
        </p:blipFill>
        <p:spPr>
          <a:xfrm>
            <a:off x="280950" y="1183925"/>
            <a:ext cx="3734763" cy="37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h</a:t>
            </a:r>
            <a:endParaRPr sz="1800"/>
          </a:p>
        </p:txBody>
      </p:sp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 b="21293" l="0" r="0" t="31534"/>
          <a:stretch/>
        </p:blipFill>
        <p:spPr>
          <a:xfrm>
            <a:off x="148400" y="1540225"/>
            <a:ext cx="4227724" cy="2275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18"/>
          <p:cNvCxnSpPr/>
          <p:nvPr/>
        </p:nvCxnSpPr>
        <p:spPr>
          <a:xfrm>
            <a:off x="856275" y="1947725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18"/>
          <p:cNvCxnSpPr/>
          <p:nvPr/>
        </p:nvCxnSpPr>
        <p:spPr>
          <a:xfrm>
            <a:off x="876925" y="3183500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18"/>
          <p:cNvCxnSpPr/>
          <p:nvPr/>
        </p:nvCxnSpPr>
        <p:spPr>
          <a:xfrm>
            <a:off x="876925" y="2950375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18"/>
          <p:cNvCxnSpPr/>
          <p:nvPr/>
        </p:nvCxnSpPr>
        <p:spPr>
          <a:xfrm>
            <a:off x="856275" y="3416625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18"/>
          <p:cNvCxnSpPr/>
          <p:nvPr/>
        </p:nvCxnSpPr>
        <p:spPr>
          <a:xfrm>
            <a:off x="856275" y="3649750"/>
            <a:ext cx="755100" cy="3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</a:t>
            </a:r>
            <a:endParaRPr/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050" y="1258250"/>
            <a:ext cx="41148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50" y="1491750"/>
            <a:ext cx="1866900" cy="5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825" y="1463575"/>
            <a:ext cx="186690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825" y="1820950"/>
            <a:ext cx="1866900" cy="2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7775" y="1258238"/>
            <a:ext cx="47053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7763" y="2529238"/>
            <a:ext cx="34004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h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</a:t>
            </a:r>
            <a:endParaRPr/>
          </a:p>
        </p:txBody>
      </p:sp>
      <p:sp>
        <p:nvSpPr>
          <p:cNvPr id="282" name="Google Shape;282;p20"/>
          <p:cNvSpPr txBox="1"/>
          <p:nvPr/>
        </p:nvSpPr>
        <p:spPr>
          <a:xfrm>
            <a:off x="650450" y="1183925"/>
            <a:ext cx="54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 b="0" l="0" r="43464" t="26508"/>
          <a:stretch/>
        </p:blipFill>
        <p:spPr>
          <a:xfrm>
            <a:off x="358175" y="1469750"/>
            <a:ext cx="4274975" cy="25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4876400" y="1123100"/>
            <a:ext cx="37695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Keeps stock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●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Read/Save to file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File scanner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ivo"/>
              <a:buChar char="○"/>
            </a:pPr>
            <a:r>
              <a:rPr lang="en" sz="18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Breaks text into tokens </a:t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h</a:t>
            </a:r>
            <a:endParaRPr sz="1800"/>
          </a:p>
        </p:txBody>
      </p:sp>
      <p:sp>
        <p:nvSpPr>
          <p:cNvPr id="286" name="Google Shape;286;p20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h</a:t>
            </a:r>
            <a:endParaRPr sz="1800"/>
          </a:p>
        </p:txBody>
      </p:sp>
      <p:pic>
        <p:nvPicPr>
          <p:cNvPr id="287" name="Google Shape;2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525" y="3383325"/>
            <a:ext cx="187642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00" y="1262025"/>
            <a:ext cx="5723100" cy="17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900" y="3081725"/>
            <a:ext cx="5723100" cy="134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500" y="1563700"/>
            <a:ext cx="26961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/>
        </p:nvSpPr>
        <p:spPr>
          <a:xfrm>
            <a:off x="8831400" y="-107150"/>
            <a:ext cx="3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ahkwang"/>
                <a:ea typeface="Fahkwang"/>
                <a:cs typeface="Fahkwang"/>
                <a:sym typeface="Fahkwang"/>
              </a:rPr>
              <a:t>r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lobal Technology Investments Project Proposal Infographics by Slidesgo">
  <a:themeElements>
    <a:clrScheme name="Simple Light">
      <a:dk1>
        <a:srgbClr val="97ACDE"/>
      </a:dk1>
      <a:lt1>
        <a:srgbClr val="050B31"/>
      </a:lt1>
      <a:dk2>
        <a:srgbClr val="322457"/>
      </a:dk2>
      <a:lt2>
        <a:srgbClr val="57428A"/>
      </a:lt2>
      <a:accent1>
        <a:srgbClr val="A1F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